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4" r:id="rId9"/>
    <p:sldId id="265" r:id="rId10"/>
    <p:sldId id="263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0E71-20F2-4164-8C9D-4C3B26130F18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3C12-1D54-4765-8263-FE17798C2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0E71-20F2-4164-8C9D-4C3B26130F18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3C12-1D54-4765-8263-FE17798C2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0E71-20F2-4164-8C9D-4C3B26130F18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3C12-1D54-4765-8263-FE17798C2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0E71-20F2-4164-8C9D-4C3B26130F18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3C12-1D54-4765-8263-FE17798C2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0E71-20F2-4164-8C9D-4C3B26130F18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3C12-1D54-4765-8263-FE17798C2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0E71-20F2-4164-8C9D-4C3B26130F18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3C12-1D54-4765-8263-FE17798C2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0E71-20F2-4164-8C9D-4C3B26130F18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3C12-1D54-4765-8263-FE17798C2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0E71-20F2-4164-8C9D-4C3B26130F18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3C12-1D54-4765-8263-FE17798C2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0E71-20F2-4164-8C9D-4C3B26130F18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3C12-1D54-4765-8263-FE17798C2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0E71-20F2-4164-8C9D-4C3B26130F18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3C12-1D54-4765-8263-FE17798C2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0E71-20F2-4164-8C9D-4C3B26130F18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3C12-1D54-4765-8263-FE17798C2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10E71-20F2-4164-8C9D-4C3B26130F18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3C12-1D54-4765-8263-FE17798C2D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hrono.ru/biograf/bio_i/igor9svjat.ph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¼Ð¾ÑÐºÐ²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" y="0"/>
            <a:ext cx="91421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7772400" cy="1470025"/>
          </a:xfrm>
        </p:spPr>
        <p:txBody>
          <a:bodyPr/>
          <a:lstStyle/>
          <a:p>
            <a:r>
              <a:rPr lang="ru-RU" dirty="0" smtClean="0"/>
              <a:t>История родного языка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165304"/>
            <a:ext cx="8568952" cy="6926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Подготовила: Климова Мария Александровна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7824192" cy="58681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33265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Откуда родом русский язык?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С образованием Московской </a:t>
            </a:r>
            <a:r>
              <a:rPr lang="ru-RU" dirty="0" smtClean="0"/>
              <a:t>Руси (16 век) </a:t>
            </a:r>
            <a:r>
              <a:rPr lang="ru-RU" dirty="0"/>
              <a:t>в письменной речи произошли некоторые реформы. Предложения стали краткими, с изобилием бытовой лексики и народных поговорок</a:t>
            </a:r>
            <a:r>
              <a:rPr lang="ru-RU" dirty="0" smtClean="0"/>
              <a:t>.</a:t>
            </a:r>
          </a:p>
          <a:p>
            <a:r>
              <a:rPr lang="ru-RU" dirty="0"/>
              <a:t>В начале XVIII столетия азбука претерпела реформы и стала ближе к европейскому образцу. Русский литературный язык отныне существовал независимо от церковной идеологии.</a:t>
            </a:r>
            <a:endParaRPr lang="ru-RU" dirty="0" smtClean="0"/>
          </a:p>
          <a:p>
            <a:r>
              <a:rPr lang="ru-RU" dirty="0"/>
              <a:t>Во второй половине XVIII века в Европе усилилось влияние французского языка, а наряду с этим усилилась и европеизация русского общества.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229600" cy="4337323"/>
          </a:xfrm>
        </p:spPr>
        <p:txBody>
          <a:bodyPr/>
          <a:lstStyle/>
          <a:p>
            <a:r>
              <a:rPr lang="ru-RU" dirty="0"/>
              <a:t>Одним из выдающихся памятников литературы того периода является «Слово о полку Игореве» - произведение о походе русских князей на половцев.</a:t>
            </a:r>
          </a:p>
        </p:txBody>
      </p:sp>
      <p:pic>
        <p:nvPicPr>
          <p:cNvPr id="12290" name="Picture 2" descr="ÐÐ°ÑÑÐ¸Ð½ÐºÐ¸ Ð¿Ð¾ Ð·Ð°Ð¿ÑÐ¾ÑÑ ÑÐ»Ð¾Ð²Ð¾ Ð¾ Ð¿Ð¾Ð»ÐºÑ Ð¸Ð³Ð¾ÑÐµÐ²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6975" y="2962275"/>
            <a:ext cx="6677025" cy="3895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00837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ÐÐ°ÑÑÐ¸Ð½ÐºÐ¸ Ð¿Ð¾ Ð·Ð°Ð¿ÑÐ¾ÑÑ ÑÐ»Ð¾Ð²Ð¾ Ð¾ Ð¿Ð¾Ð»ÐºÑ Ð¸Ð³Ð¾ÑÐµÐ²Ðµ Ð¾ÑÐ¸Ð³Ð¸Ð½Ð°Ð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-387424"/>
            <a:ext cx="5614256" cy="7245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Сейчас прочитаем начальный отрывок, используя современные звуки и буквы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Не </a:t>
            </a:r>
            <a:r>
              <a:rPr lang="ru-RU" dirty="0" err="1"/>
              <a:t>лепо</a:t>
            </a:r>
            <a:r>
              <a:rPr lang="ru-RU" dirty="0"/>
              <a:t> ли </a:t>
            </a:r>
            <a:r>
              <a:rPr lang="ru-RU" dirty="0" err="1"/>
              <a:t>ны</a:t>
            </a:r>
            <a:r>
              <a:rPr lang="ru-RU" dirty="0"/>
              <a:t> </a:t>
            </a:r>
            <a:r>
              <a:rPr lang="ru-RU" dirty="0" err="1"/>
              <a:t>бяшет</a:t>
            </a:r>
            <a:r>
              <a:rPr lang="ru-RU" dirty="0"/>
              <a:t>, </a:t>
            </a:r>
            <a:r>
              <a:rPr lang="ru-RU" dirty="0" err="1"/>
              <a:t>братие</a:t>
            </a:r>
            <a:r>
              <a:rPr lang="ru-RU" dirty="0"/>
              <a:t>, </a:t>
            </a:r>
            <a:r>
              <a:rPr lang="ru-RU" dirty="0" err="1"/>
              <a:t>начяти</a:t>
            </a:r>
            <a:r>
              <a:rPr lang="ru-RU" dirty="0"/>
              <a:t> старыми </a:t>
            </a:r>
            <a:r>
              <a:rPr lang="ru-RU" dirty="0" err="1"/>
              <a:t>словесы</a:t>
            </a:r>
            <a:r>
              <a:rPr lang="ru-RU" dirty="0"/>
              <a:t> трудных </a:t>
            </a:r>
            <a:r>
              <a:rPr lang="ru-RU" dirty="0" err="1"/>
              <a:t>повестий</a:t>
            </a:r>
            <a:r>
              <a:rPr lang="ru-RU" dirty="0"/>
              <a:t> о полку Игореве, Игоря </a:t>
            </a:r>
            <a:r>
              <a:rPr lang="ru-RU" dirty="0" err="1"/>
              <a:t>Святославлича</a:t>
            </a:r>
            <a:r>
              <a:rPr lang="ru-RU" dirty="0"/>
              <a:t>! </a:t>
            </a:r>
            <a:r>
              <a:rPr lang="ru-RU" dirty="0" err="1"/>
              <a:t>Начати</a:t>
            </a:r>
            <a:r>
              <a:rPr lang="ru-RU" dirty="0"/>
              <a:t> же </a:t>
            </a:r>
            <a:r>
              <a:rPr lang="ru-RU" dirty="0" err="1"/>
              <a:t>ся</a:t>
            </a:r>
            <a:r>
              <a:rPr lang="ru-RU" dirty="0"/>
              <a:t> той песни по </a:t>
            </a:r>
            <a:r>
              <a:rPr lang="ru-RU" dirty="0" err="1"/>
              <a:t>былинамь</a:t>
            </a:r>
            <a:r>
              <a:rPr lang="ru-RU" dirty="0"/>
              <a:t> сего времени, а не по </a:t>
            </a:r>
            <a:r>
              <a:rPr lang="ru-RU" dirty="0" err="1"/>
              <a:t>замышлению</a:t>
            </a:r>
            <a:r>
              <a:rPr lang="ru-RU" dirty="0"/>
              <a:t> </a:t>
            </a:r>
            <a:r>
              <a:rPr lang="ru-RU" dirty="0" err="1"/>
              <a:t>Бояню</a:t>
            </a:r>
            <a:r>
              <a:rPr lang="ru-RU" dirty="0"/>
              <a:t>! </a:t>
            </a:r>
            <a:r>
              <a:rPr lang="ru-RU" dirty="0" err="1"/>
              <a:t>Боян</a:t>
            </a:r>
            <a:r>
              <a:rPr lang="ru-RU" dirty="0"/>
              <a:t> </a:t>
            </a:r>
            <a:r>
              <a:rPr lang="ru-RU" dirty="0" err="1"/>
              <a:t>бо</a:t>
            </a:r>
            <a:r>
              <a:rPr lang="ru-RU" dirty="0"/>
              <a:t> вещий, </a:t>
            </a:r>
            <a:r>
              <a:rPr lang="ru-RU" dirty="0" err="1"/>
              <a:t>аще</a:t>
            </a:r>
            <a:r>
              <a:rPr lang="ru-RU" dirty="0"/>
              <a:t> кому </a:t>
            </a:r>
            <a:r>
              <a:rPr lang="ru-RU" dirty="0" err="1"/>
              <a:t>хотяше</a:t>
            </a:r>
            <a:r>
              <a:rPr lang="ru-RU" dirty="0"/>
              <a:t> песнь </a:t>
            </a:r>
            <a:r>
              <a:rPr lang="ru-RU" dirty="0" err="1"/>
              <a:t>творити</a:t>
            </a:r>
            <a:r>
              <a:rPr lang="ru-RU" dirty="0"/>
              <a:t>, то </a:t>
            </a:r>
            <a:r>
              <a:rPr lang="ru-RU" b="1" dirty="0" err="1"/>
              <a:t>растекашется</a:t>
            </a:r>
            <a:r>
              <a:rPr lang="ru-RU" b="1" dirty="0"/>
              <a:t> мыслию по древу</a:t>
            </a:r>
            <a:r>
              <a:rPr lang="ru-RU" dirty="0"/>
              <a:t>, серым волком по земли, </a:t>
            </a:r>
            <a:r>
              <a:rPr lang="ru-RU" dirty="0" err="1"/>
              <a:t>шизым</a:t>
            </a:r>
            <a:r>
              <a:rPr lang="ru-RU" dirty="0"/>
              <a:t> орлом под </a:t>
            </a:r>
            <a:r>
              <a:rPr lang="ru-RU" dirty="0" err="1"/>
              <a:t>облакы</a:t>
            </a:r>
            <a:r>
              <a:rPr lang="ru-RU" dirty="0"/>
              <a:t>. </a:t>
            </a:r>
            <a:r>
              <a:rPr lang="ru-RU" dirty="0" err="1"/>
              <a:t>Помняшеть</a:t>
            </a:r>
            <a:r>
              <a:rPr lang="ru-RU" dirty="0"/>
              <a:t> </a:t>
            </a:r>
            <a:r>
              <a:rPr lang="ru-RU" dirty="0" err="1"/>
              <a:t>бо</a:t>
            </a:r>
            <a:r>
              <a:rPr lang="ru-RU" dirty="0"/>
              <a:t> речь первых времен усобице, – тогда </a:t>
            </a:r>
            <a:r>
              <a:rPr lang="ru-RU" dirty="0" err="1"/>
              <a:t>пущашеть</a:t>
            </a:r>
            <a:r>
              <a:rPr lang="ru-RU" dirty="0"/>
              <a:t> 10 соколов на стадо лебедей; который </a:t>
            </a:r>
            <a:r>
              <a:rPr lang="ru-RU" dirty="0" err="1"/>
              <a:t>дотечаше</a:t>
            </a:r>
            <a:r>
              <a:rPr lang="ru-RU" dirty="0"/>
              <a:t>, та </a:t>
            </a:r>
            <a:r>
              <a:rPr lang="ru-RU" dirty="0" err="1"/>
              <a:t>преди</a:t>
            </a:r>
            <a:r>
              <a:rPr lang="ru-RU" dirty="0"/>
              <a:t> песнь </a:t>
            </a:r>
            <a:r>
              <a:rPr lang="ru-RU" dirty="0" err="1"/>
              <a:t>пояше</a:t>
            </a:r>
            <a:r>
              <a:rPr lang="ru-RU" dirty="0"/>
              <a:t> старому Ярославу, храброму Мстиславу, иже </a:t>
            </a:r>
            <a:r>
              <a:rPr lang="ru-RU" dirty="0" err="1"/>
              <a:t>зареза</a:t>
            </a:r>
            <a:r>
              <a:rPr lang="ru-RU" dirty="0"/>
              <a:t> </a:t>
            </a:r>
            <a:r>
              <a:rPr lang="ru-RU" dirty="0" err="1"/>
              <a:t>Редедю</a:t>
            </a:r>
            <a:r>
              <a:rPr lang="ru-RU" dirty="0"/>
              <a:t> пред </a:t>
            </a:r>
            <a:r>
              <a:rPr lang="ru-RU" dirty="0" err="1"/>
              <a:t>полкы</a:t>
            </a:r>
            <a:r>
              <a:rPr lang="ru-RU" dirty="0"/>
              <a:t> </a:t>
            </a:r>
            <a:r>
              <a:rPr lang="ru-RU" dirty="0" err="1"/>
              <a:t>касожьскыми</a:t>
            </a:r>
            <a:r>
              <a:rPr lang="ru-RU" dirty="0"/>
              <a:t>, красному </a:t>
            </a:r>
            <a:r>
              <a:rPr lang="ru-RU" dirty="0" err="1"/>
              <a:t>Романови</a:t>
            </a:r>
            <a:r>
              <a:rPr lang="ru-RU" dirty="0"/>
              <a:t> </a:t>
            </a:r>
            <a:r>
              <a:rPr lang="ru-RU" dirty="0" err="1"/>
              <a:t>Святославличю</a:t>
            </a:r>
            <a:r>
              <a:rPr lang="ru-RU" dirty="0"/>
              <a:t>. </a:t>
            </a:r>
            <a:r>
              <a:rPr lang="ru-RU" dirty="0" err="1"/>
              <a:t>Боян</a:t>
            </a:r>
            <a:r>
              <a:rPr lang="ru-RU" dirty="0"/>
              <a:t> же, </a:t>
            </a:r>
            <a:r>
              <a:rPr lang="ru-RU" dirty="0" err="1"/>
              <a:t>братие</a:t>
            </a:r>
            <a:r>
              <a:rPr lang="ru-RU" dirty="0"/>
              <a:t>, не 10 </a:t>
            </a:r>
            <a:r>
              <a:rPr lang="ru-RU" dirty="0" err="1"/>
              <a:t>соколовь</a:t>
            </a:r>
            <a:r>
              <a:rPr lang="ru-RU" dirty="0"/>
              <a:t> на стадо лебедей </a:t>
            </a:r>
            <a:r>
              <a:rPr lang="ru-RU" dirty="0" err="1"/>
              <a:t>пущаше</a:t>
            </a:r>
            <a:r>
              <a:rPr lang="ru-RU" dirty="0"/>
              <a:t>, но своя </a:t>
            </a:r>
            <a:r>
              <a:rPr lang="ru-RU" dirty="0" err="1"/>
              <a:t>вещиа</a:t>
            </a:r>
            <a:r>
              <a:rPr lang="ru-RU" dirty="0"/>
              <a:t> персты на живая струны </a:t>
            </a:r>
            <a:r>
              <a:rPr lang="ru-RU" dirty="0" err="1"/>
              <a:t>воскладаше</a:t>
            </a:r>
            <a:r>
              <a:rPr lang="ru-RU" dirty="0"/>
              <a:t>; они же сами князем славу </a:t>
            </a:r>
            <a:r>
              <a:rPr lang="ru-RU" dirty="0" err="1"/>
              <a:t>рокотаху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Слово о Полку Игореве. Перевод на современный русский язык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Не начать ли нам, братья, </a:t>
            </a:r>
            <a:r>
              <a:rPr lang="ru-RU" dirty="0" err="1"/>
              <a:t>по-стародавнему</a:t>
            </a:r>
            <a:r>
              <a:rPr lang="ru-RU" dirty="0"/>
              <a:t> скорбную повесть о походе </a:t>
            </a:r>
            <a:r>
              <a:rPr lang="ru-RU" dirty="0" err="1"/>
              <a:t>Игоревом</a:t>
            </a:r>
            <a:r>
              <a:rPr lang="ru-RU" dirty="0"/>
              <a:t>, </a:t>
            </a:r>
            <a:r>
              <a:rPr lang="ru-RU" b="1" i="1" dirty="0">
                <a:hlinkClick r:id="rId2"/>
              </a:rPr>
              <a:t>Игоря </a:t>
            </a:r>
            <a:r>
              <a:rPr lang="ru-RU" b="1" i="1" dirty="0" err="1">
                <a:hlinkClick r:id="rId2"/>
              </a:rPr>
              <a:t>Святославича</a:t>
            </a:r>
            <a:r>
              <a:rPr lang="ru-RU" dirty="0"/>
              <a:t>! Или да начнется песнь ему по былям нашего времени - не по </a:t>
            </a:r>
            <a:r>
              <a:rPr lang="ru-RU" dirty="0" err="1"/>
              <a:t>замышлению</a:t>
            </a:r>
            <a:r>
              <a:rPr lang="ru-RU" dirty="0"/>
              <a:t> </a:t>
            </a:r>
            <a:r>
              <a:rPr lang="ru-RU" dirty="0" err="1"/>
              <a:t>Боянову</a:t>
            </a:r>
            <a:r>
              <a:rPr lang="ru-RU" dirty="0"/>
              <a:t>! Ведь </a:t>
            </a:r>
            <a:r>
              <a:rPr lang="ru-RU" i="1" dirty="0" err="1"/>
              <a:t>Боян</a:t>
            </a:r>
            <a:r>
              <a:rPr lang="ru-RU" dirty="0"/>
              <a:t> вещий когда песнь кому сложить хотел, то белкою скакал по дереву, серым волком по земле, сизым орлом кружил под облаками. Поминал он давних времен рати - тогда пускал десять соколов на стаю лебедей; какую догонял сокол, та первая песнь пела старому Ярославу, храброму Мстиславу, что зарезал </a:t>
            </a:r>
            <a:r>
              <a:rPr lang="ru-RU" i="1" dirty="0" err="1"/>
              <a:t>Редедю</a:t>
            </a:r>
            <a:r>
              <a:rPr lang="ru-RU" dirty="0" err="1"/>
              <a:t>пред</a:t>
            </a:r>
            <a:r>
              <a:rPr lang="ru-RU" dirty="0"/>
              <a:t> полками </a:t>
            </a:r>
            <a:r>
              <a:rPr lang="ru-RU" dirty="0" err="1"/>
              <a:t>касожскими</a:t>
            </a:r>
            <a:r>
              <a:rPr lang="ru-RU" dirty="0"/>
              <a:t>, красному Роману </a:t>
            </a:r>
            <a:r>
              <a:rPr lang="ru-RU" dirty="0" err="1"/>
              <a:t>Святославичу</a:t>
            </a:r>
            <a:r>
              <a:rPr lang="ru-RU" dirty="0"/>
              <a:t>. </a:t>
            </a:r>
            <a:r>
              <a:rPr lang="ru-RU" dirty="0" err="1"/>
              <a:t>Боян</a:t>
            </a:r>
            <a:r>
              <a:rPr lang="ru-RU" dirty="0"/>
              <a:t> же, братья, не десять соколов на стаю лебедей пускал, но свои вещие персты на живые струны возлагал; они же сами князьям славу рокотали.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1052736"/>
            <a:ext cx="6768752" cy="5688632"/>
          </a:xfrm>
        </p:spPr>
        <p:txBody>
          <a:bodyPr>
            <a:normAutofit/>
          </a:bodyPr>
          <a:lstStyle/>
          <a:p>
            <a:r>
              <a:rPr lang="ru-RU" dirty="0" smtClean="0"/>
              <a:t>На </a:t>
            </a:r>
            <a:r>
              <a:rPr lang="ru-RU" i="1" dirty="0" smtClean="0"/>
              <a:t>фонетическом уровне </a:t>
            </a:r>
            <a:r>
              <a:rPr lang="ru-RU" dirty="0" smtClean="0"/>
              <a:t>язык претерпел изменения. Многие гласные, встречающиеся в древнерусском тексте нам неизвестны. </a:t>
            </a:r>
            <a:r>
              <a:rPr lang="ru-RU" dirty="0"/>
              <a:t> </a:t>
            </a:r>
            <a:r>
              <a:rPr lang="ru-RU" dirty="0" smtClean="0"/>
              <a:t>Очень часто слово можно узнать по согласным </a:t>
            </a:r>
          </a:p>
          <a:p>
            <a:r>
              <a:rPr lang="ru-RU" dirty="0" smtClean="0"/>
              <a:t>На </a:t>
            </a:r>
            <a:r>
              <a:rPr lang="ru-RU" i="1" dirty="0" smtClean="0"/>
              <a:t>лексическом уровне </a:t>
            </a:r>
            <a:r>
              <a:rPr lang="ru-RU" dirty="0" smtClean="0"/>
              <a:t>язык также изменился. Некоторые слова не используются в современном языке, некоторые стали звучать и писаться по-другому.  </a:t>
            </a:r>
            <a:endParaRPr lang="ru-RU" dirty="0"/>
          </a:p>
        </p:txBody>
      </p:sp>
      <p:pic>
        <p:nvPicPr>
          <p:cNvPr id="20482" name="Picture 2" descr="ÐÐ°ÑÑÐ¸Ð½ÐºÐ¸ Ð¿Ð¾ Ð·Ð°Ð¿ÑÐ¾ÑÑ Ð²ÑÐ²Ð¾Ð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028874"/>
            <a:ext cx="2483768" cy="2502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НО! Основную мысль абзаца мы можем понять, особенно, если читаем текст, в котором используются привычные нам буквы. Кроме этого мы можем понять некоторые слова в оригинале, определить их </a:t>
            </a:r>
            <a:r>
              <a:rPr lang="ru-RU" dirty="0" err="1" smtClean="0"/>
              <a:t>частеречную</a:t>
            </a:r>
            <a:r>
              <a:rPr lang="ru-RU" dirty="0" smtClean="0"/>
              <a:t> принадлежность.  </a:t>
            </a:r>
            <a:endParaRPr lang="ru-RU" dirty="0"/>
          </a:p>
        </p:txBody>
      </p:sp>
      <p:pic>
        <p:nvPicPr>
          <p:cNvPr id="19458" name="Picture 2" descr="ÐÐ°ÑÑÐ¸Ð½ÐºÐ¸ Ð¿Ð¾ Ð·Ð°Ð¿ÑÐ¾ÑÑ ÑÐ¼Ð½ÑÐµ Ð´ÐµÑ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2915" y="2836763"/>
            <a:ext cx="5761085" cy="4021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ÐÐ°ÑÑÐ¸Ð½ÐºÐ¸ Ð¿Ð¾ Ð·Ð°Ð¿ÑÐ¾ÑÑ ÑÑÐ° Ð¼Ñ ÑÐ¿ÑÐ°Ð²Ð¸Ð»Ð¸ÑÑ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02" y="0"/>
            <a:ext cx="91050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Сегодня                             отмечается </a:t>
            </a:r>
          </a:p>
          <a:p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4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3800" dirty="0" smtClean="0">
                <a:solidFill>
                  <a:schemeClr val="accent2">
                    <a:lumMod val="50000"/>
                  </a:schemeClr>
                </a:solidFill>
              </a:rPr>
              <a:t>международный день родного языка</a:t>
            </a:r>
          </a:p>
          <a:p>
            <a:pPr>
              <a:buNone/>
            </a:pP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400" dirty="0" smtClean="0"/>
              <a:t>Вы знали об этом празднике раньше?</a:t>
            </a:r>
            <a:endParaRPr lang="ru-RU" sz="2400" dirty="0"/>
          </a:p>
        </p:txBody>
      </p:sp>
      <p:sp>
        <p:nvSpPr>
          <p:cNvPr id="8194" name="AutoShape 2" descr="ÐÐ°ÑÑÐ¸Ð½ÐºÐ¸ Ð¿Ð¾ Ð·Ð°Ð¿ÑÐ¾ÑÑ 21 ÑÐµÐ²ÑÐ°Ð»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ÐÐ°ÑÑÐ¸Ð½ÐºÐ¸ Ð¿Ð¾ Ð·Ð°Ð¿ÑÐ¾ÑÑ 21 ÑÐµÐ²ÑÐ°Ð»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ÐÐ°ÑÑÐ¸Ð½ÐºÐ¸ Ð¿Ð¾ Ð·Ð°Ð¿ÑÐ¾ÑÑ 21 ÑÐµÐ²ÑÐ°Ð»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620688"/>
            <a:ext cx="2466975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4162474"/>
          </a:xfrm>
        </p:spPr>
        <p:txBody>
          <a:bodyPr>
            <a:normAutofit/>
          </a:bodyPr>
          <a:lstStyle/>
          <a:p>
            <a:r>
              <a:rPr lang="ru-RU" dirty="0" smtClean="0"/>
              <a:t>Как вы понимаете словосочетание родной язык</a:t>
            </a:r>
            <a:endParaRPr lang="ru-RU" dirty="0"/>
          </a:p>
        </p:txBody>
      </p:sp>
      <p:pic>
        <p:nvPicPr>
          <p:cNvPr id="4100" name="Picture 4" descr="ÐÐ°ÑÑÐ¸Ð½ÐºÐ¸ Ð¿Ð¾ Ð·Ð°Ð¿ÑÐ¾ÑÑ ÐºÑÐ°ÑÐ½ÑÐ¹ Ð²Ð¾Ð¿ÑÐ¾Ñ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99088">
            <a:off x="5543772" y="188999"/>
            <a:ext cx="2295402" cy="4152920"/>
          </a:xfrm>
          <a:prstGeom prst="rect">
            <a:avLst/>
          </a:prstGeom>
          <a:noFill/>
        </p:spPr>
      </p:pic>
      <p:pic>
        <p:nvPicPr>
          <p:cNvPr id="4102" name="Picture 6" descr="ÐÐ°ÑÑÐ¸Ð½ÐºÐ¸ Ð¿Ð¾ Ð·Ð°Ð¿ÑÐ¾ÑÑ Ð´ÑÐ¼Ð°ÑÑÐ¸Ð¹ ÑÐ¼Ð°Ð¹Ð»Ð¸Ðº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69735">
            <a:off x="508608" y="3593541"/>
            <a:ext cx="3036748" cy="3155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Родной язык - это</a:t>
            </a:r>
            <a:endParaRPr lang="ru-RU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467544" y="1556792"/>
            <a:ext cx="2160240" cy="1440160"/>
          </a:xfrm>
          <a:prstGeom prst="wedgeRoundRectCallout">
            <a:avLst>
              <a:gd name="adj1" fmla="val 111763"/>
              <a:gd name="adj2" fmla="val 89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язык, на котором говорит человек</a:t>
            </a:r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940152" y="1556792"/>
            <a:ext cx="2520280" cy="1512168"/>
          </a:xfrm>
          <a:prstGeom prst="wedgeRoundRectCallout">
            <a:avLst>
              <a:gd name="adj1" fmla="val -126618"/>
              <a:gd name="adj2" fmla="val 64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Язык, на котором человек думает</a:t>
            </a:r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211960" y="3573016"/>
            <a:ext cx="2304256" cy="1440160"/>
          </a:xfrm>
          <a:prstGeom prst="wedgeRoundRectCallout">
            <a:avLst>
              <a:gd name="adj1" fmla="val -60038"/>
              <a:gd name="adj2" fmla="val -1318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Язык, который человек усваивает с самого детства </a:t>
            </a:r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115616" y="3861048"/>
            <a:ext cx="1944216" cy="1296144"/>
          </a:xfrm>
          <a:prstGeom prst="wedgeRoundRectCallout">
            <a:avLst>
              <a:gd name="adj1" fmla="val 97030"/>
              <a:gd name="adj2" fmla="val -1627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Язык народа, к которому мы принадлежим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8800"/>
            <a:ext cx="4906888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Эксперимент: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3016"/>
            <a:ext cx="8686800" cy="255314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Давайте попробуем прочитать текст на древнерусском языке и попробуем понять его главную мысль. После эксперимента мы узнаем, насколько древнерусский язык отличался от современного русского языка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НО! </a:t>
            </a:r>
            <a:r>
              <a:rPr lang="ru-RU" dirty="0" smtClean="0"/>
              <a:t>Перед этим давайте немного узнаем об этом языке. </a:t>
            </a:r>
          </a:p>
          <a:p>
            <a:r>
              <a:rPr lang="ru-RU" dirty="0"/>
              <a:t> </a:t>
            </a:r>
            <a:r>
              <a:rPr lang="ru-RU" dirty="0" smtClean="0"/>
              <a:t>Задача №1 : составьте к тексту выделенному зеленым вопросы.   </a:t>
            </a:r>
            <a:endParaRPr lang="ru-RU" dirty="0"/>
          </a:p>
        </p:txBody>
      </p:sp>
      <p:pic>
        <p:nvPicPr>
          <p:cNvPr id="6146" name="Picture 2" descr="ÐÐ°ÑÑÐ¸Ð½ÐºÐ¸ Ð¿Ð¾ Ð·Ð°Ð¿ÑÐ¾ÑÑ ÑÐºÑÐ¿ÐµÑÐ¸Ð¼ÐµÐ½Ñ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80586">
            <a:off x="4905874" y="186027"/>
            <a:ext cx="3637598" cy="2817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6203032" cy="593752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Что такое современный русский язык</a:t>
            </a:r>
          </a:p>
          <a:p>
            <a:r>
              <a:rPr lang="ru-RU" dirty="0" smtClean="0"/>
              <a:t>Откуда произошел русский язык</a:t>
            </a:r>
          </a:p>
          <a:p>
            <a:r>
              <a:rPr lang="ru-RU" dirty="0" smtClean="0"/>
              <a:t>Какие изменения произошли в языке</a:t>
            </a:r>
          </a:p>
          <a:p>
            <a:r>
              <a:rPr lang="ru-RU" dirty="0" smtClean="0"/>
              <a:t>Почему произошли изменения в языке</a:t>
            </a:r>
          </a:p>
          <a:p>
            <a:r>
              <a:rPr lang="ru-RU" dirty="0" smtClean="0"/>
              <a:t>Древнерусский язык- сложный</a:t>
            </a:r>
          </a:p>
          <a:p>
            <a:r>
              <a:rPr lang="ru-RU" dirty="0" smtClean="0"/>
              <a:t>О чем могли писать раньше</a:t>
            </a:r>
          </a:p>
          <a:p>
            <a:r>
              <a:rPr lang="ru-RU" dirty="0" smtClean="0"/>
              <a:t>Каков период существования древнерусского языка</a:t>
            </a:r>
            <a:endParaRPr lang="ru-RU" dirty="0"/>
          </a:p>
        </p:txBody>
      </p:sp>
      <p:pic>
        <p:nvPicPr>
          <p:cNvPr id="4" name="Picture 4" descr="ÐÐ°ÑÑÐ¸Ð½ÐºÐ¸ Ð¿Ð¾ Ð·Ð°Ð¿ÑÐ¾ÑÑ ÐºÑÐ°ÑÐ½ÑÐ¹ Ð²Ð¾Ð¿ÑÐ¾Ñ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124744"/>
            <a:ext cx="2295402" cy="5233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Современный русский язык 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27168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 язык от А. Пушкина до наших дней </a:t>
            </a:r>
            <a:endParaRPr lang="ru-RU" dirty="0" smtClean="0"/>
          </a:p>
        </p:txBody>
      </p:sp>
      <p:sp>
        <p:nvSpPr>
          <p:cNvPr id="11266" name="AutoShape 2" descr="ÐÐ°ÑÑÐ¸Ð½ÐºÐ¸ Ð¿Ð¾ Ð·Ð°Ð¿ÑÐ¾ÑÑ ÐÑÑÐºÐ¸Ð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ÐÐ°ÑÑÐ¸Ð½ÐºÐ¸ Ð¿Ð¾ Ð·Ð°Ð¿ÑÐ¾ÑÑ ÐÑÑÐºÐ¸Ð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0" name="Picture 6" descr="ÐÐ°ÑÑÐ¸Ð½ÐºÐ¸ Ð¿Ð¾ Ð·Ð°Ð¿ÑÐ¾ÑÑ ÐÑÑÐºÐ¸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41509"/>
            <a:ext cx="3312368" cy="441649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20072" y="3140968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Давайте посчитаем сколько лет СОВРЕМЕННОМУ русскому языку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0000" dirty="0" smtClean="0">
                <a:solidFill>
                  <a:srgbClr val="FF0000"/>
                </a:solidFill>
              </a:rPr>
              <a:t>200!!!</a:t>
            </a:r>
            <a:endParaRPr lang="ru-RU" sz="2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60648"/>
            <a:ext cx="5256584" cy="640871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Зарождение древнерусского литературного языка относится к XI веку н.э., то есть к периоду образования Киевской Руси. На формирование письменности определенное влияние оказала греческая культура</a:t>
            </a:r>
            <a:r>
              <a:rPr lang="ru-RU" dirty="0" smtClean="0"/>
              <a:t>.</a:t>
            </a:r>
            <a:r>
              <a:rPr lang="ru-RU" dirty="0"/>
              <a:t> Как правило, создание русского литературного языка связывают с христианскими проповедниками Кириллом и </a:t>
            </a:r>
            <a:r>
              <a:rPr lang="ru-RU" dirty="0" err="1"/>
              <a:t>Мефодием</a:t>
            </a:r>
            <a:r>
              <a:rPr lang="ru-RU" dirty="0"/>
              <a:t>. Стремительное распространение письменности и развитие языка в Древней Руси привели к тому, что славянский язык оказался в одном ряду с ведущими языками эпохи.</a:t>
            </a:r>
          </a:p>
        </p:txBody>
      </p:sp>
      <p:pic>
        <p:nvPicPr>
          <p:cNvPr id="13314" name="Picture 2" descr="ÐÐ°ÑÑÐ¸Ð½ÐºÐ¸ Ð¿Ð¾ Ð·Ð°Ð¿ÑÐ¾ÑÑ ÐºÐ¸ÑÐ¸Ð»Ð» Ð¸ Ð¼ÐµÑÐ¾Ð´Ð¸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5981" y="0"/>
            <a:ext cx="3738019" cy="46531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623731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Какова цель создания древнерусский текстов?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499</Words>
  <Application>Microsoft Office PowerPoint</Application>
  <PresentationFormat>Экран (4:3)</PresentationFormat>
  <Paragraphs>45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История родного языка</vt:lpstr>
      <vt:lpstr>Слайд 2</vt:lpstr>
      <vt:lpstr>Как вы понимаете словосочетание родной язык</vt:lpstr>
      <vt:lpstr>Родной язык - это</vt:lpstr>
      <vt:lpstr>Эксперимент:</vt:lpstr>
      <vt:lpstr>Слайд 6</vt:lpstr>
      <vt:lpstr>Современный русский язык -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Сейчас прочитаем начальный отрывок, используя современные звуки и буквы</vt:lpstr>
      <vt:lpstr>Слово о Полку Игореве. Перевод на современный русский язык</vt:lpstr>
      <vt:lpstr>Выводы</vt:lpstr>
      <vt:lpstr>Слайд 18</vt:lpstr>
      <vt:lpstr>Слайд 19</vt:lpstr>
      <vt:lpstr>Спасибо за внимание!!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родного языка</dc:title>
  <dc:creator>user</dc:creator>
  <cp:lastModifiedBy>user</cp:lastModifiedBy>
  <cp:revision>1</cp:revision>
  <dcterms:created xsi:type="dcterms:W3CDTF">2019-02-20T17:34:40Z</dcterms:created>
  <dcterms:modified xsi:type="dcterms:W3CDTF">2019-02-20T19:24:32Z</dcterms:modified>
</cp:coreProperties>
</file>