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" initials="М" lastIdx="1" clrIdx="0">
    <p:extLst>
      <p:ext uri="{19B8F6BF-5375-455C-9EA6-DF929625EA0E}">
        <p15:presenceInfo xmlns:p15="http://schemas.microsoft.com/office/powerpoint/2012/main" userId="Михаи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7T12:00:29.97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6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4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0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50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9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5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2A294A-5FFF-4457-BE4E-C0AE30A829F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90142D-57DD-49F0-984E-88722E7DC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2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Животрепещущее русское слово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94584" y="3506397"/>
            <a:ext cx="9698276" cy="989139"/>
          </a:xfrm>
        </p:spPr>
        <p:txBody>
          <a:bodyPr/>
          <a:lstStyle/>
          <a:p>
            <a:r>
              <a:rPr lang="ru-RU" dirty="0" smtClean="0"/>
              <a:t>Богатый русский язык: сколько можно выразить одним словом! А сколько можно им недосказать!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09464" y="4563977"/>
            <a:ext cx="4252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 учитель русского языка и литературы МАОУ СОШ №30 </a:t>
            </a:r>
            <a:r>
              <a:rPr lang="ru-RU" dirty="0" err="1" smtClean="0">
                <a:solidFill>
                  <a:schemeClr val="bg1"/>
                </a:solidFill>
              </a:rPr>
              <a:t>Венгер</a:t>
            </a:r>
            <a:r>
              <a:rPr lang="ru-RU" dirty="0" smtClean="0">
                <a:solidFill>
                  <a:schemeClr val="bg1"/>
                </a:solidFill>
              </a:rPr>
              <a:t> А.Л.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96939"/>
              </p:ext>
            </p:extLst>
          </p:nvPr>
        </p:nvGraphicFramePr>
        <p:xfrm>
          <a:off x="-26114" y="22980"/>
          <a:ext cx="12192000" cy="914400"/>
        </p:xfrm>
        <a:graphic>
          <a:graphicData uri="http://schemas.openxmlformats.org/drawingml/2006/table">
            <a:tbl>
              <a:tblPr firstRow="1" bandRow="1"/>
              <a:tblGrid>
                <a:gridCol w="12192000"/>
              </a:tblGrid>
              <a:tr h="769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Муниципальное бюджетное общеобразовательное учреждение</a:t>
                      </a:r>
                    </a:p>
                    <a:p>
                      <a:pPr algn="ctr"/>
                      <a:r>
                        <a:rPr lang="ru-RU" dirty="0" smtClean="0"/>
                        <a:t>«Средняя общеобразовательная школа №30»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0"/>
            <a:ext cx="1420314" cy="877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630" y="-26162"/>
            <a:ext cx="1393384" cy="9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779" y="3997234"/>
            <a:ext cx="10396924" cy="1382705"/>
          </a:xfrm>
        </p:spPr>
        <p:txBody>
          <a:bodyPr/>
          <a:lstStyle/>
          <a:p>
            <a:r>
              <a:rPr lang="ru-RU" dirty="0"/>
              <a:t>Язык — это история народа. Язык — это путь цивилизации и культуры. Поэтому-то изучение и сбережение русского языка является не праздным занятием от нечего делать, но насущной </a:t>
            </a:r>
            <a:r>
              <a:rPr lang="ru-RU" dirty="0" smtClean="0"/>
              <a:t>необходимостью.  (А.И</a:t>
            </a:r>
            <a:r>
              <a:rPr lang="ru-RU" dirty="0"/>
              <a:t>. </a:t>
            </a:r>
            <a:r>
              <a:rPr lang="ru-RU" dirty="0" smtClean="0"/>
              <a:t>Куприн)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98" y="679271"/>
            <a:ext cx="6506189" cy="1345948"/>
          </a:xfrm>
          <a:prstGeom prst="rect">
            <a:avLst/>
          </a:prstGeom>
        </p:spPr>
      </p:pic>
      <p:pic>
        <p:nvPicPr>
          <p:cNvPr id="6152" name="Picture 8" descr="https://mtdata.ru/u23/photo81C1/20147791213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01" y="214131"/>
            <a:ext cx="7193280" cy="35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международного дня </a:t>
            </a:r>
            <a:br>
              <a:rPr lang="ru-RU" dirty="0" smtClean="0"/>
            </a:br>
            <a:r>
              <a:rPr lang="ru-RU" dirty="0" smtClean="0"/>
              <a:t>родного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dirty="0"/>
              <a:t>17 ноября 1999 года Генеральная конференция ЮНЕСКО объявила 21 февраля Международным днем родного языка. Первые торжества прошли в 2000 году. Генеральная Ассамблея ООН поддержала инициативу о провозглашении праздника в 2002 году в Резолюции № Α/RES/56/262. Она призвала страны-члены содействовать сохранению и защите языков народов мира.</a:t>
            </a:r>
          </a:p>
          <a:p>
            <a:r>
              <a:rPr lang="ru-RU" dirty="0"/>
              <a:t>Дата праздника приурочена к памяти о трагедии, которая произошла в </a:t>
            </a:r>
            <a:r>
              <a:rPr lang="ru-RU" dirty="0" err="1"/>
              <a:t>Бангладеше</a:t>
            </a:r>
            <a:r>
              <a:rPr lang="ru-RU" dirty="0"/>
              <a:t> 21 февраля 1952 года. Пакистанская полиция расстреляла участников акции, которые выступали за признание бенгальского языка государственным</a:t>
            </a:r>
            <a:r>
              <a:rPr lang="ru-RU" dirty="0" smtClean="0"/>
              <a:t>.</a:t>
            </a:r>
          </a:p>
          <a:p>
            <a:r>
              <a:rPr lang="ru-RU" dirty="0"/>
              <a:t>Международный день родного языка в 2019 году отмечается 21 февраля.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4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Каждый официальный язык ООН имеет свой праздник.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июня отмечается День русского языка, 23 апреля – английского, 12 октября – испанского, 20 марта – французского, 18 декабря – арабского и 20 апреля – китайского. 26 сентября празднуется Европейский день языков, 18 августа – День общего языка.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268230" y="2639657"/>
            <a:ext cx="3310129" cy="30058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54% ресурсов Интернета – на английском языке, 6% – на русском.</a:t>
            </a:r>
          </a:p>
          <a:p>
            <a:r>
              <a:rPr lang="ru-RU" dirty="0"/>
              <a:t>На Земле существует 7 тысяч языков. Одна из причин их исчезновения – неравномерное распределение по количеству носителей. Язык вымирает, если на нем разговаривает менее 100 тысяч человек.</a:t>
            </a:r>
          </a:p>
          <a:p>
            <a:r>
              <a:rPr lang="ru-RU" dirty="0"/>
              <a:t>В 2009 году ЮНЕСКО признала 136 языков на территории России под угрозой исчезновения.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Пиджин – упрощенная, не родная речь, средство коммуникации между несколькими этническими группами.</a:t>
            </a:r>
          </a:p>
          <a:p>
            <a:r>
              <a:rPr lang="ru-RU" dirty="0"/>
              <a:t>Исследователи утверждают, что примитивный </a:t>
            </a:r>
            <a:r>
              <a:rPr lang="ru-RU" dirty="0" err="1"/>
              <a:t>протоязык</a:t>
            </a:r>
            <a:r>
              <a:rPr lang="ru-RU" dirty="0"/>
              <a:t> появился </a:t>
            </a:r>
            <a:r>
              <a:rPr lang="ru-RU" dirty="0" smtClean="0"/>
              <a:t>2,3 </a:t>
            </a:r>
            <a:r>
              <a:rPr lang="ru-RU" dirty="0"/>
              <a:t>миллиона лет назад у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habilis</a:t>
            </a:r>
            <a:r>
              <a:rPr lang="ru-RU" dirty="0"/>
              <a:t> – высокоразвитых австралопитеков.</a:t>
            </a:r>
          </a:p>
          <a:p>
            <a:r>
              <a:rPr lang="ru-RU" dirty="0"/>
              <a:t>История лингвистики началась в V веке до н. 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великого народа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Русский язык –язык великого русского народа, имеющего героическую историю, выдающиеся достижения в общественной мысли, науке, культуре, литературе и т.д. </a:t>
            </a:r>
          </a:p>
          <a:p>
            <a:r>
              <a:rPr lang="ru-RU" dirty="0" smtClean="0"/>
              <a:t>Во всех этих достижениях – большой вклад русского языка как средства общения, как формы национальной культуры. Величие русского языка и величие русского народа неотделимы.</a:t>
            </a:r>
            <a:endParaRPr lang="ru-RU" dirty="0"/>
          </a:p>
        </p:txBody>
      </p:sp>
      <p:pic>
        <p:nvPicPr>
          <p:cNvPr id="1026" name="Picture 2" descr="https://i.ytimg.com/vi/8_1SVSf-Rng/sd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r="233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Язык межнационального общения</a:t>
            </a:r>
            <a:endParaRPr lang="ru-RU" dirty="0"/>
          </a:p>
        </p:txBody>
      </p:sp>
      <p:pic>
        <p:nvPicPr>
          <p:cNvPr id="2052" name="Picture 4" descr="http://212d.ru/site_ds/files/35/images/201801225453166288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33" y="2063750"/>
            <a:ext cx="471727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ft-lib.ru/sites/default/files/images/MEROPRIATIA/4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92" y="2063750"/>
            <a:ext cx="4415366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47" y="0"/>
            <a:ext cx="11340736" cy="55125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Русский язык никогда не страдал замкнутостью. </a:t>
            </a:r>
            <a:br>
              <a:rPr lang="ru-RU" sz="2400" dirty="0" smtClean="0"/>
            </a:br>
            <a:r>
              <a:rPr lang="ru-RU" sz="2400" dirty="0" smtClean="0"/>
              <a:t>Он всегда взаимодействовал не только с родственными славянскими языками, но и с иными языками.  Русский язык обогащался прежде всего за счёт собственных средств, но также использовал элементы других языков, в то же время он и сам влиял на развитие многих языков.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Русский язык – язык межнационального общения народов </a:t>
            </a:r>
            <a:r>
              <a:rPr lang="ru-RU" sz="2400" dirty="0" err="1" smtClean="0"/>
              <a:t>россии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Двуязычие – владение родным и русским языками – это бесспорный лингвистический и общественный факт.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Однако стоит упомянуть о случаях вопиющей несправедливости, происходящих на территориях  бывших  стран </a:t>
            </a:r>
            <a:r>
              <a:rPr lang="ru-RU" sz="2400" dirty="0" err="1" smtClean="0"/>
              <a:t>снг</a:t>
            </a:r>
            <a:r>
              <a:rPr lang="ru-RU" sz="2400" dirty="0" smtClean="0"/>
              <a:t>: когда  в таких странах как </a:t>
            </a:r>
            <a:r>
              <a:rPr lang="ru-RU" sz="2400" dirty="0" err="1" smtClean="0"/>
              <a:t>украина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литва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польша</a:t>
            </a:r>
            <a:r>
              <a:rPr lang="ru-RU" sz="2400" dirty="0" smtClean="0"/>
              <a:t> притесняют русскоговорящий народ уже на правительственном уровне!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Уже в этом году стало известно о неприятном инциденте, произошедшем в </a:t>
            </a:r>
            <a:r>
              <a:rPr lang="ru-RU" sz="2400" dirty="0" err="1" smtClean="0"/>
              <a:t>якутии</a:t>
            </a:r>
            <a:r>
              <a:rPr lang="ru-RU" sz="2400" dirty="0" smtClean="0"/>
              <a:t> (то есть на территории </a:t>
            </a:r>
            <a:r>
              <a:rPr lang="ru-RU" sz="2400" dirty="0" err="1" smtClean="0"/>
              <a:t>рф</a:t>
            </a:r>
            <a:r>
              <a:rPr lang="ru-RU" sz="2400" dirty="0" smtClean="0"/>
              <a:t>) : Открывшаяся </a:t>
            </a:r>
            <a:r>
              <a:rPr lang="ru-RU" sz="2400" dirty="0"/>
              <a:t>недавно школа «</a:t>
            </a:r>
            <a:r>
              <a:rPr lang="ru-RU" sz="2400" dirty="0" err="1"/>
              <a:t>Айыы</a:t>
            </a:r>
            <a:r>
              <a:rPr lang="ru-RU" sz="2400" dirty="0"/>
              <a:t> </a:t>
            </a:r>
            <a:r>
              <a:rPr lang="ru-RU" sz="2400" dirty="0" err="1"/>
              <a:t>Кыhата</a:t>
            </a:r>
            <a:r>
              <a:rPr lang="ru-RU" sz="2400" dirty="0"/>
              <a:t>», расположенная в Якутске, отказалась принимать русскоязычных детей. Об этом сообщает местное издание </a:t>
            </a:r>
            <a:r>
              <a:rPr lang="ru-RU" sz="2400" dirty="0" err="1"/>
              <a:t>News.Ykt.Ru</a:t>
            </a:r>
            <a:r>
              <a:rPr lang="ru-RU" sz="2400" dirty="0"/>
              <a:t>, ссылаясь на информацию родителей школьников.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24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452846"/>
            <a:ext cx="4052528" cy="5399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Родная речь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2" y="1262744"/>
            <a:ext cx="4200575" cy="4111842"/>
          </a:xfrm>
        </p:spPr>
        <p:txBody>
          <a:bodyPr/>
          <a:lstStyle/>
          <a:p>
            <a:r>
              <a:rPr lang="ru-RU" dirty="0" smtClean="0"/>
              <a:t>Поэтому в наше время мы должны особенно беречь родной язык:  обогащать свою речь посредством чтения именно русской литературы, изучать произведения признанных классиков и гениев родной литературы. И, конечно, стараться не употреблять слова-паразиты, а также исключать жаргонизмы.</a:t>
            </a:r>
            <a:endParaRPr lang="ru-RU" dirty="0"/>
          </a:p>
        </p:txBody>
      </p:sp>
      <p:pic>
        <p:nvPicPr>
          <p:cNvPr id="3074" name="Picture 2" descr="https://www.blingyourlaptop.com/wp-content/uploads/2017/02/General-Study-Plan-1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220311"/>
            <a:ext cx="6034087" cy="36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20" y="121920"/>
            <a:ext cx="6521611" cy="5907555"/>
          </a:xfrm>
        </p:spPr>
        <p:txBody>
          <a:bodyPr/>
          <a:lstStyle/>
          <a:p>
            <a:r>
              <a:rPr lang="ru-RU" dirty="0" smtClean="0"/>
              <a:t>Являясь языком русской нации, имеющей великую культуру, русский язык способствует взаимному обогащению национальных культур, научному обмену, распространению оперативной информации, деловым связям и так далее.</a:t>
            </a:r>
          </a:p>
          <a:p>
            <a:r>
              <a:rPr lang="ru-RU" dirty="0" smtClean="0"/>
              <a:t>Русский язык – один из мировых языков, один из наиболее развитых и совершенных. Авторитет его очень высок.</a:t>
            </a:r>
          </a:p>
          <a:p>
            <a:r>
              <a:rPr lang="ru-RU" dirty="0" smtClean="0"/>
              <a:t>Русский язык активно функционирует в современном мире. Он является одним из официальных, рабочих языков </a:t>
            </a:r>
            <a:r>
              <a:rPr lang="ru-RU" dirty="0" err="1" smtClean="0"/>
              <a:t>оон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различных странах миллионы людей владеют русским языком или изучают его. Интерес к русскому языку в зарубежных странах постоянно растёт.</a:t>
            </a:r>
          </a:p>
          <a:p>
            <a:endParaRPr lang="ru-RU" dirty="0"/>
          </a:p>
        </p:txBody>
      </p:sp>
      <p:pic>
        <p:nvPicPr>
          <p:cNvPr id="4098" name="Picture 2" descr="http://www.cis.minsk.by/foto/news/10172/5be444e20c52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r="263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Особенную популярность  русский язык приобрёл у иностранцев  после проведения Зимних олимпийских игр в сочи в 2014 году, а также во время проведения чемпионата мира по футболу  в городах нашей родины  летом 2018 года ( в числе выбранных городов </a:t>
            </a:r>
            <a:r>
              <a:rPr lang="ru-RU" sz="1800" dirty="0" err="1" smtClean="0"/>
              <a:t>екатеринбург</a:t>
            </a:r>
            <a:r>
              <a:rPr lang="ru-RU" sz="1800" dirty="0" smtClean="0"/>
              <a:t>) -  и со стабильным ростом рейтинга нашего президента среди мировых политиков.</a:t>
            </a:r>
            <a:endParaRPr lang="ru-RU" sz="1800" dirty="0"/>
          </a:p>
        </p:txBody>
      </p:sp>
      <p:pic>
        <p:nvPicPr>
          <p:cNvPr id="5130" name="Picture 10" descr="http://www1.pictures.zimbio.com/gi/Sochi+2014+One+Year+To+Go+LeBqRKTnj7G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063396"/>
            <a:ext cx="4561801" cy="30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maxpark.com/static/u/article_image/18/06/16/tmpDVqS7v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92" y="2063750"/>
            <a:ext cx="4415366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232</TotalTime>
  <Words>592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Impact</vt:lpstr>
      <vt:lpstr>Главное мероприятие</vt:lpstr>
      <vt:lpstr>Животрепещущее русское слово</vt:lpstr>
      <vt:lpstr>История международного дня  родного языка</vt:lpstr>
      <vt:lpstr>Интересные факты</vt:lpstr>
      <vt:lpstr>Язык великого народа</vt:lpstr>
      <vt:lpstr>Язык межнационального общения</vt:lpstr>
      <vt:lpstr>Русский язык никогда не страдал замкнутостью.  Он всегда взаимодействовал не только с родственными славянскими языками, но и с иными языками.  Русский язык обогащался прежде всего за счёт собственных средств, но также использовал элементы других языков, в то же время он и сам влиял на развитие многих языков.  Русский язык – язык межнационального общения народов россии. Двуязычие – владение родным и русским языками – это бесспорный лингвистический и общественный факт.   Однако стоит упомянуть о случаях вопиющей несправедливости, происходящих на территориях  бывших  стран снг: когда  в таких странах как украина, литва, польша притесняют русскоговорящий народ уже на правительственном уровне!  Уже в этом году стало известно о неприятном инциденте, произошедшем в якутии (то есть на территории рф) : Открывшаяся недавно школа «Айыы Кыhата», расположенная в Якутске, отказалась принимать русскоязычных детей. Об этом сообщает местное издание News.Ykt.Ru, ссылаясь на информацию родителей школьников.</vt:lpstr>
      <vt:lpstr>Родная речь</vt:lpstr>
      <vt:lpstr>Презентация PowerPoint</vt:lpstr>
      <vt:lpstr>Особенную популярность  русский язык приобрёл у иностранцев  после проведения Зимних олимпийских игр в сочи в 2014 году, а также во время проведения чемпионата мира по футболу  в городах нашей родины  летом 2018 года ( в числе выбранных городов екатеринбург) -  и со стабильным ростом рейтинга нашего президента среди мировых политиков.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Животрепещущее русское слово</dc:title>
  <dc:creator>Михаил</dc:creator>
  <cp:lastModifiedBy>Михаил</cp:lastModifiedBy>
  <cp:revision>21</cp:revision>
  <dcterms:created xsi:type="dcterms:W3CDTF">2019-02-15T16:25:03Z</dcterms:created>
  <dcterms:modified xsi:type="dcterms:W3CDTF">2019-02-17T11:16:38Z</dcterms:modified>
</cp:coreProperties>
</file>